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9713-EE0B-445B-8DCC-895BE752AD3F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EB17-564B-495A-BBEF-BD865E7AF0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9713-EE0B-445B-8DCC-895BE752AD3F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EB17-564B-495A-BBEF-BD865E7AF0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9713-EE0B-445B-8DCC-895BE752AD3F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EB17-564B-495A-BBEF-BD865E7AF0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9713-EE0B-445B-8DCC-895BE752AD3F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EB17-564B-495A-BBEF-BD865E7AF0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9713-EE0B-445B-8DCC-895BE752AD3F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EB17-564B-495A-BBEF-BD865E7AF0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9713-EE0B-445B-8DCC-895BE752AD3F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EB17-564B-495A-BBEF-BD865E7AF0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9713-EE0B-445B-8DCC-895BE752AD3F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EB17-564B-495A-BBEF-BD865E7AF0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9713-EE0B-445B-8DCC-895BE752AD3F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EB17-564B-495A-BBEF-BD865E7AF0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9713-EE0B-445B-8DCC-895BE752AD3F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EB17-564B-495A-BBEF-BD865E7AF0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9713-EE0B-445B-8DCC-895BE752AD3F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EB17-564B-495A-BBEF-BD865E7AF0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9713-EE0B-445B-8DCC-895BE752AD3F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EB17-564B-495A-BBEF-BD865E7AF0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F9713-EE0B-445B-8DCC-895BE752AD3F}" type="datetimeFigureOut">
              <a:rPr lang="en-GB" smtClean="0"/>
              <a:pPr/>
              <a:t>26/08/2016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EEB17-564B-495A-BBEF-BD865E7AF00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edekustantajat.fi/digitointiohje.ph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edekustantajat.fi/apurahat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/>
          </a:bodyPr>
          <a:lstStyle/>
          <a:p>
            <a:r>
              <a:rPr lang="fi-FI" sz="5400" dirty="0">
                <a:latin typeface="Arial" pitchFamily="34" charset="0"/>
                <a:cs typeface="Arial" pitchFamily="34" charset="0"/>
              </a:rPr>
              <a:t>Miten teen hyvän hakemuksen</a:t>
            </a:r>
            <a:endParaRPr lang="en-GB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/>
          <a:lstStyle/>
          <a:p>
            <a:r>
              <a:rPr lang="fi-FI" sz="3600" dirty="0">
                <a:solidFill>
                  <a:schemeClr val="tx1"/>
                </a:solidFill>
              </a:rPr>
              <a:t>Suomen tiedekustantajien liitolle</a:t>
            </a:r>
          </a:p>
          <a:p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pPr algn="r"/>
            <a:r>
              <a:rPr lang="fi-FI" sz="2000" dirty="0">
                <a:solidFill>
                  <a:schemeClr val="tx1"/>
                </a:solidFill>
              </a:rPr>
              <a:t>Raimo Parikka 26.8.2016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i-FI" dirty="0"/>
              <a:t>	</a:t>
            </a:r>
            <a:r>
              <a:rPr lang="fi-FI" sz="4400" dirty="0">
                <a:latin typeface="Arial" pitchFamily="34" charset="0"/>
                <a:cs typeface="Arial" pitchFamily="34" charset="0"/>
              </a:rPr>
              <a:t>Edellä olleiden kohtien 1-3</a:t>
            </a:r>
          </a:p>
          <a:p>
            <a:pPr algn="ctr">
              <a:buNone/>
            </a:pPr>
            <a:r>
              <a:rPr lang="fi-FI" sz="4400" dirty="0">
                <a:latin typeface="Arial" pitchFamily="34" charset="0"/>
                <a:cs typeface="Arial" pitchFamily="34" charset="0"/>
              </a:rPr>
              <a:t>(lisenssi, luvat, jakelu)</a:t>
            </a:r>
          </a:p>
          <a:p>
            <a:pPr algn="ctr">
              <a:buNone/>
            </a:pPr>
            <a:r>
              <a:rPr lang="fi-FI" sz="4400" dirty="0">
                <a:latin typeface="Arial" pitchFamily="34" charset="0"/>
                <a:cs typeface="Arial" pitchFamily="34" charset="0"/>
              </a:rPr>
              <a:t> toteuttaminen (tai suunnitelma)</a:t>
            </a:r>
          </a:p>
          <a:p>
            <a:pPr algn="ctr">
              <a:buNone/>
            </a:pPr>
            <a:r>
              <a:rPr lang="fi-FI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tulee käydä ilmi apurahahakemuksessa</a:t>
            </a:r>
            <a:endParaRPr lang="en-GB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sz="4000" dirty="0">
                <a:latin typeface="Arial" pitchFamily="34" charset="0"/>
                <a:cs typeface="Arial" pitchFamily="34" charset="0"/>
              </a:rPr>
              <a:t>	Hakemuksesta tulee käydä ilmi myös digitoitavan</a:t>
            </a:r>
          </a:p>
          <a:p>
            <a:pPr>
              <a:buNone/>
            </a:pPr>
            <a:r>
              <a:rPr lang="fi-FI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fi-FI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aineiston laajuus </a:t>
            </a:r>
          </a:p>
          <a:p>
            <a:pPr>
              <a:buNone/>
            </a:pPr>
            <a:r>
              <a:rPr lang="fi-FI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i-FI" sz="4000" dirty="0">
                <a:latin typeface="Arial" pitchFamily="34" charset="0"/>
                <a:cs typeface="Arial" pitchFamily="34" charset="0"/>
              </a:rPr>
              <a:t>(esim. sivumäärä)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latin typeface="Arial" pitchFamily="34" charset="0"/>
                <a:cs typeface="Arial" pitchFamily="34" charset="0"/>
              </a:rPr>
              <a:t>Hyväksyttäviä digitointikustannuksia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33056"/>
          </a:xfrm>
        </p:spPr>
        <p:txBody>
          <a:bodyPr>
            <a:normAutofit/>
          </a:bodyPr>
          <a:lstStyle/>
          <a:p>
            <a:r>
              <a:rPr lang="fi-FI" sz="4400" dirty="0">
                <a:latin typeface="Arial" pitchFamily="34" charset="0"/>
                <a:cs typeface="Arial" pitchFamily="34" charset="0"/>
              </a:rPr>
              <a:t>lupien hakeminen</a:t>
            </a:r>
          </a:p>
          <a:p>
            <a:r>
              <a:rPr lang="fi-FI" sz="4400" dirty="0">
                <a:latin typeface="Arial" pitchFamily="34" charset="0"/>
                <a:cs typeface="Arial" pitchFamily="34" charset="0"/>
              </a:rPr>
              <a:t>aineistojen digitointi </a:t>
            </a:r>
          </a:p>
          <a:p>
            <a:r>
              <a:rPr lang="fi-FI" sz="4400" dirty="0">
                <a:latin typeface="Arial" pitchFamily="34" charset="0"/>
                <a:cs typeface="Arial" pitchFamily="34" charset="0"/>
              </a:rPr>
              <a:t>metadatan lisääminen</a:t>
            </a:r>
          </a:p>
          <a:p>
            <a:endParaRPr lang="fi-FI" sz="4400" b="1" dirty="0">
              <a:latin typeface="Arial" pitchFamily="34" charset="0"/>
              <a:cs typeface="Arial" pitchFamily="34" charset="0"/>
            </a:endParaRPr>
          </a:p>
          <a:p>
            <a:r>
              <a:rPr lang="fi-FI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Mitä muuta</a:t>
            </a:r>
            <a:r>
              <a:rPr lang="fi-FI" sz="3600" dirty="0">
                <a:latin typeface="Arial" pitchFamily="34" charset="0"/>
                <a:cs typeface="Arial" pitchFamily="34" charset="0"/>
              </a:rPr>
              <a:t>: esim. </a:t>
            </a:r>
            <a:r>
              <a:rPr lang="fi-FI" sz="3600" dirty="0" err="1">
                <a:latin typeface="Arial" pitchFamily="34" charset="0"/>
                <a:cs typeface="Arial" pitchFamily="34" charset="0"/>
              </a:rPr>
              <a:t>Doi-tunnus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latin typeface="Arial" pitchFamily="34" charset="0"/>
                <a:cs typeface="Arial" pitchFamily="34" charset="0"/>
              </a:rPr>
              <a:t>OHJE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Kulttuuriperintö kaapista digitaaliyhteiskuntaan: yksinkertaiset digitointiohjeet </a:t>
            </a:r>
            <a:r>
              <a:rPr lang="fi-FI" dirty="0"/>
              <a:t>. </a:t>
            </a:r>
          </a:p>
          <a:p>
            <a:r>
              <a:rPr lang="fi-FI" dirty="0"/>
              <a:t>Emilia Palonen ja Osmo Palonen</a:t>
            </a:r>
          </a:p>
          <a:p>
            <a:endParaRPr lang="fi-FI" dirty="0"/>
          </a:p>
          <a:p>
            <a:r>
              <a:rPr lang="en-GB" sz="2800" b="1" dirty="0"/>
              <a:t>http://www.tiedekustantajat.fi/digitointiohje.php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Kuinka paljon voi hakea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1128"/>
          </a:xfrm>
        </p:spPr>
        <p:txBody>
          <a:bodyPr>
            <a:noAutofit/>
          </a:bodyPr>
          <a:lstStyle/>
          <a:p>
            <a:r>
              <a:rPr lang="fi-FI" sz="4000" dirty="0"/>
              <a:t>tai kannattaa hakea</a:t>
            </a:r>
          </a:p>
          <a:p>
            <a:r>
              <a:rPr lang="fi-FI" sz="4000" dirty="0"/>
              <a:t>Tähän mennessä jaettu digitointi-hankkeiden osalta 1 000 – 20 000 €</a:t>
            </a:r>
          </a:p>
          <a:p>
            <a:r>
              <a:rPr lang="fi-FI" sz="4000" dirty="0"/>
              <a:t>(Digitointi 2 € tai alle/sivu)</a:t>
            </a:r>
          </a:p>
          <a:p>
            <a:r>
              <a:rPr lang="fi-FI" sz="4000" dirty="0"/>
              <a:t>Ylärajaa ei ole mutta</a:t>
            </a:r>
          </a:p>
          <a:p>
            <a:r>
              <a:rPr lang="fi-FI" sz="4000" b="1" dirty="0">
                <a:solidFill>
                  <a:srgbClr val="FF0000"/>
                </a:solidFill>
              </a:rPr>
              <a:t>Todelliset kustannukset</a:t>
            </a:r>
            <a:endParaRPr lang="en-GB" sz="4000" b="1" dirty="0">
              <a:solidFill>
                <a:srgbClr val="FF0000"/>
              </a:solidFill>
            </a:endParaRPr>
          </a:p>
          <a:p>
            <a:r>
              <a:rPr lang="fi-FI" sz="4000" b="1" dirty="0">
                <a:solidFill>
                  <a:srgbClr val="FF0000"/>
                </a:solidFill>
              </a:rPr>
              <a:t>Perustellut hinnat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448272"/>
          </a:xfrm>
        </p:spPr>
        <p:txBody>
          <a:bodyPr>
            <a:normAutofit/>
          </a:bodyPr>
          <a:lstStyle/>
          <a:p>
            <a:r>
              <a:rPr lang="fi-FI" dirty="0"/>
              <a:t>Apurahojen haku</a:t>
            </a:r>
            <a:br>
              <a:rPr lang="fi-FI" dirty="0"/>
            </a:br>
            <a:r>
              <a:rPr lang="fi-FI" dirty="0"/>
              <a:t>1-31. </a:t>
            </a:r>
            <a:r>
              <a:rPr lang="fi-FI"/>
              <a:t>lokakuuta </a:t>
            </a:r>
            <a:r>
              <a:rPr lang="fi-FI" dirty="0"/>
              <a:t>2016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0831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http://www.tiedekustantajat.fi/apurahat.php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>
                <a:latin typeface="Arial" pitchFamily="34" charset="0"/>
                <a:cs typeface="Arial" pitchFamily="34" charset="0"/>
              </a:rPr>
              <a:t>Apurahoja voidaan myöntää </a:t>
            </a:r>
            <a:br>
              <a:rPr lang="en-GB" dirty="0"/>
            </a:b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i-FI" dirty="0">
                <a:latin typeface="Arial" pitchFamily="34" charset="0"/>
                <a:cs typeface="Arial" pitchFamily="34" charset="0"/>
              </a:rPr>
              <a:t>laitteisto- ja ohjelmistohankintoihin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>
                <a:latin typeface="Arial" pitchFamily="34" charset="0"/>
                <a:cs typeface="Arial" pitchFamily="34" charset="0"/>
              </a:rPr>
              <a:t>lehden ulkoasun suunnitteluun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>
                <a:latin typeface="Arial" pitchFamily="34" charset="0"/>
                <a:cs typeface="Arial" pitchFamily="34" charset="0"/>
              </a:rPr>
              <a:t>sähköisen julkaisemisen edistämiseen, mukaan lukien vanhojen aineistojen digitointi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>
                <a:latin typeface="Arial" pitchFamily="34" charset="0"/>
                <a:cs typeface="Arial" pitchFamily="34" charset="0"/>
              </a:rPr>
              <a:t>tutkimuksen tai selvityksen tekemiseen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>
                <a:latin typeface="Arial" pitchFamily="34" charset="0"/>
                <a:cs typeface="Arial" pitchFamily="34" charset="0"/>
              </a:rPr>
              <a:t>henkilöstön ammatilliseen koulutukseen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>
                <a:latin typeface="Arial" pitchFamily="34" charset="0"/>
                <a:cs typeface="Arial" pitchFamily="34" charset="0"/>
              </a:rPr>
              <a:t>kokous-, seminaari- ja konferenssi osallistumiseen (Toimitusten jäsenet)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>
                <a:latin typeface="Arial" pitchFamily="34" charset="0"/>
                <a:cs typeface="Arial" pitchFamily="34" charset="0"/>
              </a:rPr>
              <a:t>kirjamessuille ja myyntitapahtumiin osallistumiseen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fi-FI" sz="4000" b="1" dirty="0"/>
              <a:t>	</a:t>
            </a:r>
            <a:r>
              <a:rPr lang="fi-FI" sz="4000" dirty="0">
                <a:latin typeface="Arial" pitchFamily="34" charset="0"/>
                <a:cs typeface="Arial" pitchFamily="34" charset="0"/>
              </a:rPr>
              <a:t>Hakemuksesta on käytävä selvästi ilmi </a:t>
            </a:r>
          </a:p>
          <a:p>
            <a:pPr>
              <a:buNone/>
            </a:pPr>
            <a:endParaRPr lang="fi-FI" sz="4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Miten apurahan on tarkoitus </a:t>
            </a:r>
          </a:p>
          <a:p>
            <a:pPr>
              <a:buNone/>
            </a:pPr>
            <a:r>
              <a:rPr lang="fi-FI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edistää hakijan julkaisu- tai kustannustoimintaa. </a:t>
            </a:r>
            <a:endParaRPr lang="en-GB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i-FI" sz="3600" dirty="0"/>
              <a:t>	</a:t>
            </a:r>
            <a:r>
              <a:rPr lang="fi-FI" sz="3600" dirty="0">
                <a:latin typeface="Arial" pitchFamily="34" charset="0"/>
                <a:cs typeface="Arial" pitchFamily="34" charset="0"/>
              </a:rPr>
              <a:t>Kuvaus</a:t>
            </a:r>
          </a:p>
          <a:p>
            <a:pPr>
              <a:buNone/>
            </a:pPr>
            <a:r>
              <a:rPr lang="fi-FI" sz="3600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fi-FI" sz="3600" dirty="0">
                <a:latin typeface="Arial" pitchFamily="34" charset="0"/>
                <a:cs typeface="Arial" pitchFamily="34" charset="0"/>
              </a:rPr>
              <a:t>	Perusteltu selvitys </a:t>
            </a:r>
            <a:r>
              <a:rPr lang="fi-FI" sz="3600" b="1" dirty="0">
                <a:latin typeface="Arial" pitchFamily="34" charset="0"/>
                <a:cs typeface="Arial" pitchFamily="34" charset="0"/>
              </a:rPr>
              <a:t>hyödyllisyydestä</a:t>
            </a:r>
            <a:r>
              <a:rPr lang="fi-FI" sz="3600" dirty="0">
                <a:latin typeface="Arial" pitchFamily="34" charset="0"/>
                <a:cs typeface="Arial" pitchFamily="34" charset="0"/>
              </a:rPr>
              <a:t> hakijan julkaisu- tai kustannustoiminnassa </a:t>
            </a:r>
          </a:p>
          <a:p>
            <a:pPr>
              <a:buNone/>
            </a:pPr>
            <a:endParaRPr lang="fi-FI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sz="3600" dirty="0">
                <a:latin typeface="Arial" pitchFamily="34" charset="0"/>
                <a:cs typeface="Arial" pitchFamily="34" charset="0"/>
              </a:rPr>
              <a:t>	</a:t>
            </a:r>
            <a:r>
              <a:rPr lang="fi-FI" sz="3600" b="1" dirty="0">
                <a:latin typeface="Arial" pitchFamily="34" charset="0"/>
                <a:cs typeface="Arial" pitchFamily="34" charset="0"/>
              </a:rPr>
              <a:t>Todellisiin lukuihin perustuva </a:t>
            </a:r>
            <a:r>
              <a:rPr lang="fi-FI" sz="3600" dirty="0">
                <a:latin typeface="Arial" pitchFamily="34" charset="0"/>
                <a:cs typeface="Arial" pitchFamily="34" charset="0"/>
              </a:rPr>
              <a:t>kustannusarvio, jossa eritellään myös hankkeen tai hankinnan muu rahoitus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latin typeface="Arial" pitchFamily="34" charset="0"/>
                <a:cs typeface="Arial" pitchFamily="34" charset="0"/>
              </a:rPr>
              <a:t>Erityistä digitoinnista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None/>
            </a:pPr>
            <a:r>
              <a:rPr lang="fi-FI" dirty="0"/>
              <a:t>	</a:t>
            </a:r>
            <a:r>
              <a:rPr lang="fi-FI" sz="4000" dirty="0">
                <a:latin typeface="Arial" pitchFamily="34" charset="0"/>
                <a:cs typeface="Arial" pitchFamily="34" charset="0"/>
              </a:rPr>
              <a:t>Vanhojen julkaisujen digitointihankehakemusten pitää lisäksi sisältää seuraavat kolme kohtaa: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al" pitchFamily="34" charset="0"/>
                <a:cs typeface="Arial" pitchFamily="34" charset="0"/>
              </a:rPr>
              <a:t>1. </a:t>
            </a:r>
            <a:r>
              <a:rPr lang="fi-FI" b="1" dirty="0" err="1">
                <a:latin typeface="Arial" pitchFamily="34" charset="0"/>
                <a:cs typeface="Arial" pitchFamily="34" charset="0"/>
              </a:rPr>
              <a:t>Lisenssointi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4000" dirty="0">
                <a:latin typeface="Arial" pitchFamily="34" charset="0"/>
                <a:cs typeface="Arial" pitchFamily="34" charset="0"/>
              </a:rPr>
              <a:t>Käyttäjien oikeudet on hyvä määritellä </a:t>
            </a:r>
          </a:p>
          <a:p>
            <a:r>
              <a:rPr lang="fi-FI" sz="4000" dirty="0">
                <a:latin typeface="Arial" pitchFamily="34" charset="0"/>
                <a:cs typeface="Arial" pitchFamily="34" charset="0"/>
              </a:rPr>
              <a:t>Liitto </a:t>
            </a:r>
            <a:r>
              <a:rPr lang="fi-FI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suosittaa</a:t>
            </a:r>
            <a:r>
              <a:rPr lang="fi-FI" sz="4000" dirty="0">
                <a:latin typeface="Arial" pitchFamily="34" charset="0"/>
                <a:cs typeface="Arial" pitchFamily="34" charset="0"/>
              </a:rPr>
              <a:t> käyttöoikeuden määrittävää lisenssiä digitoitujen materiaalien jakamisen yhteydessä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al" pitchFamily="34" charset="0"/>
                <a:cs typeface="Arial" pitchFamily="34" charset="0"/>
              </a:rPr>
              <a:t>2. </a:t>
            </a:r>
            <a:r>
              <a:rPr lang="fi-FI" b="1" dirty="0">
                <a:latin typeface="Arial" pitchFamily="34" charset="0"/>
                <a:cs typeface="Arial" pitchFamily="34" charset="0"/>
              </a:rPr>
              <a:t>Kirjoittajalupien hankinta</a:t>
            </a:r>
            <a:r>
              <a:rPr lang="fi-FI" dirty="0"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latin typeface="Arial" pitchFamily="34" charset="0"/>
                <a:cs typeface="Arial" pitchFamily="34" charset="0"/>
              </a:rPr>
              <a:t>Tiedekustantajien liitto pitää tärkeänä että digitointihakkeissa haetaan kirjoittajilta (oikeudenomistajilta) lupa digitaaliseen julkaisemiseen. </a:t>
            </a:r>
          </a:p>
          <a:p>
            <a:r>
              <a:rPr lang="fi-FI" dirty="0">
                <a:latin typeface="Arial" pitchFamily="34" charset="0"/>
                <a:cs typeface="Arial" pitchFamily="34" charset="0"/>
              </a:rPr>
              <a:t>Luvan hakemiseen olisi hyvä sisällyttää myös digitoidun julkaisun käyttöehdot.</a:t>
            </a:r>
          </a:p>
          <a:p>
            <a:r>
              <a:rPr lang="fi-FI" dirty="0">
                <a:latin typeface="Arial" pitchFamily="34" charset="0"/>
                <a:cs typeface="Arial" pitchFamily="34" charset="0"/>
              </a:rPr>
              <a:t> Koska luvan antajan </a:t>
            </a:r>
            <a:r>
              <a:rPr lang="fi-FI" b="1" dirty="0">
                <a:latin typeface="Arial" pitchFamily="34" charset="0"/>
                <a:cs typeface="Arial" pitchFamily="34" charset="0"/>
              </a:rPr>
              <a:t>tulisi tietää </a:t>
            </a:r>
            <a:r>
              <a:rPr lang="fi-FI" dirty="0">
                <a:latin typeface="Arial" pitchFamily="34" charset="0"/>
                <a:cs typeface="Arial" pitchFamily="34" charset="0"/>
              </a:rPr>
              <a:t>miten käyttöoikeudet aiotaan määrittää.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al" pitchFamily="34" charset="0"/>
                <a:cs typeface="Arial" pitchFamily="34" charset="0"/>
              </a:rPr>
              <a:t>3. </a:t>
            </a:r>
            <a:r>
              <a:rPr lang="fi-FI" b="1" dirty="0">
                <a:latin typeface="Arial" pitchFamily="34" charset="0"/>
                <a:cs typeface="Arial" pitchFamily="34" charset="0"/>
              </a:rPr>
              <a:t>Digitoitujen tekstien jakelu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latin typeface="Arial" pitchFamily="34" charset="0"/>
                <a:cs typeface="Arial" pitchFamily="34" charset="0"/>
              </a:rPr>
              <a:t>Tiedekustantajien liitto suosittaa digitoidun materiaalien julkaisemista siten että ne saavat </a:t>
            </a:r>
            <a:r>
              <a:rPr lang="fi-FI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pysyvän osoitteen</a:t>
            </a:r>
            <a:r>
              <a:rPr lang="fi-FI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fi-FI" dirty="0">
              <a:latin typeface="Arial" pitchFamily="34" charset="0"/>
              <a:cs typeface="Arial" pitchFamily="34" charset="0"/>
            </a:endParaRPr>
          </a:p>
          <a:p>
            <a:r>
              <a:rPr lang="fi-FI" dirty="0">
                <a:latin typeface="Arial" pitchFamily="34" charset="0"/>
                <a:cs typeface="Arial" pitchFamily="34" charset="0"/>
              </a:rPr>
              <a:t>Kotisivuilla julkaiseminen on pitkän päälle ongelma.</a:t>
            </a:r>
          </a:p>
          <a:p>
            <a:endParaRPr lang="fi-FI" dirty="0">
              <a:latin typeface="Arial" pitchFamily="34" charset="0"/>
              <a:cs typeface="Arial" pitchFamily="34" charset="0"/>
            </a:endParaRPr>
          </a:p>
          <a:p>
            <a:r>
              <a:rPr lang="fi-FI" b="1" dirty="0">
                <a:latin typeface="Arial" pitchFamily="34" charset="0"/>
                <a:cs typeface="Arial" pitchFamily="34" charset="0"/>
              </a:rPr>
              <a:t>Yliopistojen </a:t>
            </a:r>
            <a:r>
              <a:rPr lang="fi-FI" b="1" dirty="0" err="1">
                <a:latin typeface="Arial" pitchFamily="34" charset="0"/>
                <a:cs typeface="Arial" pitchFamily="34" charset="0"/>
              </a:rPr>
              <a:t>digiarkistot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200</Words>
  <Application>Microsoft Office PowerPoint</Application>
  <PresentationFormat>Näytössä katseltava diaesitys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Office-teema</vt:lpstr>
      <vt:lpstr>Miten teen hyvän hakemuksen</vt:lpstr>
      <vt:lpstr>Apurahojen haku 1-31. lokakuuta 2016</vt:lpstr>
      <vt:lpstr> Apurahoja voidaan myöntää  </vt:lpstr>
      <vt:lpstr>PowerPoint-esitys</vt:lpstr>
      <vt:lpstr>PowerPoint-esitys</vt:lpstr>
      <vt:lpstr>Erityistä digitoinnista</vt:lpstr>
      <vt:lpstr>1. Lisenssointi</vt:lpstr>
      <vt:lpstr>2. Kirjoittajalupien hankinta </vt:lpstr>
      <vt:lpstr>3. Digitoitujen tekstien jakelu</vt:lpstr>
      <vt:lpstr>PowerPoint-esitys</vt:lpstr>
      <vt:lpstr>PowerPoint-esitys</vt:lpstr>
      <vt:lpstr>Hyväksyttäviä digitointikustannuksia </vt:lpstr>
      <vt:lpstr>OHJE</vt:lpstr>
      <vt:lpstr>Kuinka paljon voi hakea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Miten teen hyvän (digitointi)hakemuksen</dc:title>
  <dc:creator>Raimo P</dc:creator>
  <cp:lastModifiedBy>Johanna Lilja</cp:lastModifiedBy>
  <cp:revision>16</cp:revision>
  <dcterms:created xsi:type="dcterms:W3CDTF">2016-01-25T17:33:11Z</dcterms:created>
  <dcterms:modified xsi:type="dcterms:W3CDTF">2016-08-26T12:39:35Z</dcterms:modified>
</cp:coreProperties>
</file>